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7" r:id="rId2"/>
  </p:sldIdLst>
  <p:sldSz cx="6858000" cy="9906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48" d="100"/>
          <a:sy n="48" d="100"/>
        </p:scale>
        <p:origin x="2168" y="3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en-US" smtClean="0"/>
              <a:t>Click to edit Master title style</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A77D7C88-B9A2-4DA8-8848-27E17BAE7997}" type="datetimeFigureOut">
              <a:rPr lang="en-GB" smtClean="0"/>
              <a:t>19/04/2020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188112204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77D7C88-B9A2-4DA8-8848-27E17BAE7997}" type="datetimeFigureOut">
              <a:rPr lang="en-GB" smtClean="0"/>
              <a:t>19/04/2020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9844014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77D7C88-B9A2-4DA8-8848-27E17BAE7997}" type="datetimeFigureOut">
              <a:rPr lang="en-GB" smtClean="0"/>
              <a:t>19/04/2020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1171194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77D7C88-B9A2-4DA8-8848-27E17BAE7997}" type="datetimeFigureOut">
              <a:rPr lang="en-GB" smtClean="0"/>
              <a:t>19/04/2020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93108407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en-US" smtClean="0"/>
              <a:t>Click to edit Master title style</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A77D7C88-B9A2-4DA8-8848-27E17BAE7997}" type="datetimeFigureOut">
              <a:rPr lang="en-GB" smtClean="0"/>
              <a:t>19/04/2020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391246003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A77D7C88-B9A2-4DA8-8848-27E17BAE7997}" type="datetimeFigureOut">
              <a:rPr lang="en-GB" smtClean="0"/>
              <a:t>19/04/2020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8225015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Edit Master text styles</a:t>
            </a:r>
          </a:p>
        </p:txBody>
      </p:sp>
      <p:sp>
        <p:nvSpPr>
          <p:cNvPr id="4" name="Content Placeholder 3"/>
          <p:cNvSpPr>
            <a:spLocks noGrp="1"/>
          </p:cNvSpPr>
          <p:nvPr>
            <p:ph sz="half" idx="2"/>
          </p:nvPr>
        </p:nvSpPr>
        <p:spPr>
          <a:xfrm>
            <a:off x="472381" y="3618442"/>
            <a:ext cx="2901255" cy="5322183"/>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Edit Master text styles</a:t>
            </a:r>
          </a:p>
        </p:txBody>
      </p:sp>
      <p:sp>
        <p:nvSpPr>
          <p:cNvPr id="6" name="Content Placeholder 5"/>
          <p:cNvSpPr>
            <a:spLocks noGrp="1"/>
          </p:cNvSpPr>
          <p:nvPr>
            <p:ph sz="quarter" idx="4"/>
          </p:nvPr>
        </p:nvSpPr>
        <p:spPr>
          <a:xfrm>
            <a:off x="3471863" y="3618442"/>
            <a:ext cx="2915543" cy="5322183"/>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A77D7C88-B9A2-4DA8-8848-27E17BAE7997}" type="datetimeFigureOut">
              <a:rPr lang="en-GB" smtClean="0"/>
              <a:t>19/04/2020</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108265433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A77D7C88-B9A2-4DA8-8848-27E17BAE7997}" type="datetimeFigureOut">
              <a:rPr lang="en-GB" smtClean="0"/>
              <a:t>19/04/2020</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29589025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77D7C88-B9A2-4DA8-8848-27E17BAE7997}" type="datetimeFigureOut">
              <a:rPr lang="en-GB" smtClean="0"/>
              <a:t>19/04/2020</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21920801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en-US" smtClean="0"/>
              <a:t>Click to edit Master title style</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Edit Master text styles</a:t>
            </a:r>
          </a:p>
        </p:txBody>
      </p:sp>
      <p:sp>
        <p:nvSpPr>
          <p:cNvPr id="5" name="Date Placeholder 4"/>
          <p:cNvSpPr>
            <a:spLocks noGrp="1"/>
          </p:cNvSpPr>
          <p:nvPr>
            <p:ph type="dt" sz="half" idx="10"/>
          </p:nvPr>
        </p:nvSpPr>
        <p:spPr/>
        <p:txBody>
          <a:bodyPr/>
          <a:lstStyle/>
          <a:p>
            <a:fld id="{A77D7C88-B9A2-4DA8-8848-27E17BAE7997}" type="datetimeFigureOut">
              <a:rPr lang="en-GB" smtClean="0"/>
              <a:t>19/04/2020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6564955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en-US" smtClean="0"/>
              <a:t>Click icon to add picture</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Edit Master text styles</a:t>
            </a:r>
          </a:p>
        </p:txBody>
      </p:sp>
      <p:sp>
        <p:nvSpPr>
          <p:cNvPr id="5" name="Date Placeholder 4"/>
          <p:cNvSpPr>
            <a:spLocks noGrp="1"/>
          </p:cNvSpPr>
          <p:nvPr>
            <p:ph type="dt" sz="half" idx="10"/>
          </p:nvPr>
        </p:nvSpPr>
        <p:spPr/>
        <p:txBody>
          <a:bodyPr/>
          <a:lstStyle/>
          <a:p>
            <a:fld id="{A77D7C88-B9A2-4DA8-8848-27E17BAE7997}" type="datetimeFigureOut">
              <a:rPr lang="en-GB" smtClean="0"/>
              <a:t>19/04/2020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C8C4F375-1F36-45A2-9AE0-D28C70CEA936}" type="slidenum">
              <a:rPr lang="en-GB" smtClean="0"/>
              <a:t>‹#›</a:t>
            </a:fld>
            <a:endParaRPr lang="en-GB"/>
          </a:p>
        </p:txBody>
      </p:sp>
    </p:spTree>
    <p:extLst>
      <p:ext uri="{BB962C8B-B14F-4D97-AF65-F5344CB8AC3E}">
        <p14:creationId xmlns:p14="http://schemas.microsoft.com/office/powerpoint/2010/main" val="243099300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A77D7C88-B9A2-4DA8-8848-27E17BAE7997}" type="datetimeFigureOut">
              <a:rPr lang="en-GB" smtClean="0"/>
              <a:t>19/04/2020</a:t>
            </a:fld>
            <a:endParaRPr lang="en-GB"/>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C8C4F375-1F36-45A2-9AE0-D28C70CEA936}" type="slidenum">
              <a:rPr lang="en-GB" smtClean="0"/>
              <a:t>‹#›</a:t>
            </a:fld>
            <a:endParaRPr lang="en-GB"/>
          </a:p>
        </p:txBody>
      </p:sp>
    </p:spTree>
    <p:extLst>
      <p:ext uri="{BB962C8B-B14F-4D97-AF65-F5344CB8AC3E}">
        <p14:creationId xmlns:p14="http://schemas.microsoft.com/office/powerpoint/2010/main" val="246424799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71487" y="150271"/>
            <a:ext cx="5915025" cy="386995"/>
          </a:xfrm>
          <a:solidFill>
            <a:schemeClr val="accent1"/>
          </a:solidFill>
        </p:spPr>
        <p:txBody>
          <a:bodyPr>
            <a:noAutofit/>
          </a:bodyPr>
          <a:lstStyle/>
          <a:p>
            <a:r>
              <a:rPr lang="en-GB" sz="1800" b="1" dirty="0" smtClean="0"/>
              <a:t>Answers</a:t>
            </a:r>
            <a:endParaRPr lang="en-GB" sz="1800" b="1" dirty="0"/>
          </a:p>
        </p:txBody>
      </p:sp>
      <p:sp>
        <p:nvSpPr>
          <p:cNvPr id="4" name="Slide Number Placeholder 3"/>
          <p:cNvSpPr>
            <a:spLocks noGrp="1"/>
          </p:cNvSpPr>
          <p:nvPr>
            <p:ph type="sldNum" sz="quarter" idx="12"/>
          </p:nvPr>
        </p:nvSpPr>
        <p:spPr/>
        <p:txBody>
          <a:bodyPr/>
          <a:lstStyle/>
          <a:p>
            <a:fld id="{599DA6CD-1593-4692-8172-0213A7706280}" type="slidenum">
              <a:rPr lang="en-GB" smtClean="0"/>
              <a:t>1</a:t>
            </a:fld>
            <a:endParaRPr lang="en-GB"/>
          </a:p>
        </p:txBody>
      </p:sp>
      <p:sp>
        <p:nvSpPr>
          <p:cNvPr id="5" name="TextBox 4"/>
          <p:cNvSpPr txBox="1"/>
          <p:nvPr/>
        </p:nvSpPr>
        <p:spPr>
          <a:xfrm>
            <a:off x="471487" y="537266"/>
            <a:ext cx="5611812" cy="1107996"/>
          </a:xfrm>
          <a:prstGeom prst="rect">
            <a:avLst/>
          </a:prstGeom>
          <a:noFill/>
        </p:spPr>
        <p:txBody>
          <a:bodyPr wrap="square" rtlCol="0">
            <a:spAutoFit/>
          </a:bodyPr>
          <a:lstStyle/>
          <a:p>
            <a:pPr marL="342900" indent="-342900">
              <a:buAutoNum type="arabicPeriod"/>
            </a:pPr>
            <a:r>
              <a:rPr lang="en-GB" sz="1200" dirty="0" smtClean="0"/>
              <a:t>Goes up/increases</a:t>
            </a:r>
          </a:p>
          <a:p>
            <a:pPr marL="342900" indent="-342900">
              <a:buAutoNum type="arabicPeriod"/>
            </a:pPr>
            <a:r>
              <a:rPr lang="en-GB" sz="1200" dirty="0"/>
              <a:t> </a:t>
            </a:r>
            <a:r>
              <a:rPr lang="en-GB" sz="1200" dirty="0" smtClean="0"/>
              <a:t>they rise, then plateau and stays stable</a:t>
            </a:r>
          </a:p>
          <a:p>
            <a:pPr marL="342900" indent="-342900">
              <a:buAutoNum type="arabicPeriod"/>
            </a:pPr>
            <a:r>
              <a:rPr lang="en-GB" sz="1200" dirty="0"/>
              <a:t> </a:t>
            </a:r>
            <a:r>
              <a:rPr lang="en-GB" sz="1200" dirty="0" smtClean="0"/>
              <a:t>70%</a:t>
            </a:r>
          </a:p>
          <a:p>
            <a:pPr marL="342900" indent="-342900">
              <a:buAutoNum type="arabicPeriod"/>
            </a:pPr>
            <a:endParaRPr lang="en-GB" sz="1200" dirty="0"/>
          </a:p>
          <a:p>
            <a:pPr marL="342900" indent="-342900">
              <a:buAutoNum type="arabicPeriod"/>
            </a:pPr>
            <a:endParaRPr lang="en-GB" dirty="0"/>
          </a:p>
        </p:txBody>
      </p:sp>
      <p:sp>
        <p:nvSpPr>
          <p:cNvPr id="6" name="TextBox 5"/>
          <p:cNvSpPr txBox="1"/>
          <p:nvPr/>
        </p:nvSpPr>
        <p:spPr>
          <a:xfrm>
            <a:off x="471488" y="1133664"/>
            <a:ext cx="6094412" cy="792525"/>
          </a:xfrm>
          <a:prstGeom prst="rect">
            <a:avLst/>
          </a:prstGeom>
          <a:noFill/>
        </p:spPr>
        <p:txBody>
          <a:bodyPr wrap="square" rtlCol="0">
            <a:spAutoFit/>
          </a:bodyPr>
          <a:lstStyle/>
          <a:p>
            <a:endParaRPr lang="en-GB" sz="1050" b="1" dirty="0" smtClean="0"/>
          </a:p>
          <a:p>
            <a:r>
              <a:rPr lang="en-GB" sz="1200" dirty="0" smtClean="0"/>
              <a:t>4. Which continent had the highest population living in urban areas in 1950?  </a:t>
            </a:r>
            <a:r>
              <a:rPr lang="en-GB" sz="1200" dirty="0" err="1" smtClean="0"/>
              <a:t>N.America</a:t>
            </a:r>
            <a:endParaRPr lang="en-GB" sz="1200" dirty="0" smtClean="0"/>
          </a:p>
          <a:p>
            <a:endParaRPr lang="en-GB" sz="1050" dirty="0"/>
          </a:p>
          <a:p>
            <a:r>
              <a:rPr lang="en-GB" sz="1200" dirty="0" smtClean="0"/>
              <a:t>5. What percentage of Europe’s population lived in cities in 2000? 72%</a:t>
            </a:r>
            <a:endParaRPr lang="en-GB" sz="1200" dirty="0"/>
          </a:p>
        </p:txBody>
      </p:sp>
      <p:sp>
        <p:nvSpPr>
          <p:cNvPr id="7" name="TextBox 6"/>
          <p:cNvSpPr txBox="1"/>
          <p:nvPr/>
        </p:nvSpPr>
        <p:spPr>
          <a:xfrm>
            <a:off x="471487" y="1964661"/>
            <a:ext cx="6050673" cy="1508105"/>
          </a:xfrm>
          <a:prstGeom prst="rect">
            <a:avLst/>
          </a:prstGeom>
          <a:noFill/>
        </p:spPr>
        <p:txBody>
          <a:bodyPr wrap="square" rtlCol="0">
            <a:spAutoFit/>
          </a:bodyPr>
          <a:lstStyle/>
          <a:p>
            <a:r>
              <a:rPr lang="en-GB" sz="1200" dirty="0" smtClean="0"/>
              <a:t>6. Description of changes. /4</a:t>
            </a:r>
          </a:p>
          <a:p>
            <a:endParaRPr lang="en-GB" sz="600" dirty="0"/>
          </a:p>
          <a:p>
            <a:pPr marL="285750" indent="-285750">
              <a:buFont typeface="Arial" panose="020B0604020202020204" pitchFamily="34" charset="0"/>
              <a:buChar char="•"/>
            </a:pPr>
            <a:r>
              <a:rPr lang="en-GB" sz="1200" dirty="0" smtClean="0"/>
              <a:t>Marks for highest/lowest, data, trend , names of places </a:t>
            </a:r>
          </a:p>
          <a:p>
            <a:endParaRPr lang="en-GB" sz="1200" dirty="0" smtClean="0"/>
          </a:p>
          <a:p>
            <a:r>
              <a:rPr lang="en-GB" sz="1200" dirty="0" smtClean="0"/>
              <a:t>7. False</a:t>
            </a:r>
          </a:p>
          <a:p>
            <a:r>
              <a:rPr lang="en-GB" sz="1200" dirty="0" smtClean="0"/>
              <a:t>8.True</a:t>
            </a:r>
          </a:p>
          <a:p>
            <a:r>
              <a:rPr lang="en-GB" sz="1200" dirty="0" smtClean="0"/>
              <a:t>9.True</a:t>
            </a:r>
          </a:p>
          <a:p>
            <a:r>
              <a:rPr lang="en-GB" sz="1200" dirty="0" smtClean="0"/>
              <a:t>10.True</a:t>
            </a:r>
            <a:endParaRPr lang="en-GB" sz="1200" dirty="0"/>
          </a:p>
        </p:txBody>
      </p:sp>
      <p:sp>
        <p:nvSpPr>
          <p:cNvPr id="8" name="TextBox 7"/>
          <p:cNvSpPr txBox="1"/>
          <p:nvPr/>
        </p:nvSpPr>
        <p:spPr>
          <a:xfrm>
            <a:off x="471487" y="3532816"/>
            <a:ext cx="6094413" cy="4339650"/>
          </a:xfrm>
          <a:prstGeom prst="rect">
            <a:avLst/>
          </a:prstGeom>
          <a:noFill/>
        </p:spPr>
        <p:txBody>
          <a:bodyPr wrap="square" rtlCol="0">
            <a:spAutoFit/>
          </a:bodyPr>
          <a:lstStyle/>
          <a:p>
            <a:r>
              <a:rPr lang="en-GB" sz="1200" dirty="0" smtClean="0"/>
              <a:t>11. Asia</a:t>
            </a:r>
          </a:p>
          <a:p>
            <a:r>
              <a:rPr lang="en-GB" sz="1200" dirty="0" smtClean="0"/>
              <a:t>12. 73.5%</a:t>
            </a:r>
          </a:p>
          <a:p>
            <a:endParaRPr lang="en-GB" sz="1200" dirty="0"/>
          </a:p>
          <a:p>
            <a:r>
              <a:rPr lang="en-GB" sz="1200" dirty="0" smtClean="0"/>
              <a:t>13. Uses colour to show value, the darker the shade the higher the value.</a:t>
            </a:r>
          </a:p>
          <a:p>
            <a:endParaRPr lang="en-GB" sz="1200" dirty="0"/>
          </a:p>
          <a:p>
            <a:r>
              <a:rPr lang="en-GB" sz="1200" dirty="0" smtClean="0"/>
              <a:t>14. Advantage  -  Easy to read, shows data by country, attractive</a:t>
            </a:r>
          </a:p>
          <a:p>
            <a:endParaRPr lang="en-GB" sz="1200" dirty="0"/>
          </a:p>
          <a:p>
            <a:pPr algn="just"/>
            <a:r>
              <a:rPr lang="en-GB" sz="1200" dirty="0" smtClean="0"/>
              <a:t>15. Disadvantage – Generalises for the whole country e.g. Scottish highlands are not as urbanised as London – but share the same colour. Cant see where cities are. Quite hard to see the differences between some of the shades.</a:t>
            </a:r>
            <a:endParaRPr lang="en-GB" sz="1200" dirty="0"/>
          </a:p>
          <a:p>
            <a:pPr algn="just"/>
            <a:endParaRPr lang="en-GB" sz="1200" dirty="0" smtClean="0"/>
          </a:p>
          <a:p>
            <a:pPr algn="just"/>
            <a:r>
              <a:rPr lang="en-GB" sz="1200" dirty="0" smtClean="0"/>
              <a:t>16. Should describe the third map for 2050 – and make at least one statement about the changes that have happened since 1950</a:t>
            </a:r>
          </a:p>
          <a:p>
            <a:pPr algn="just"/>
            <a:endParaRPr lang="en-GB" sz="1200" dirty="0" smtClean="0"/>
          </a:p>
          <a:p>
            <a:pPr algn="just"/>
            <a:r>
              <a:rPr lang="en-GB" sz="1200" dirty="0" smtClean="0"/>
              <a:t>17. Increases</a:t>
            </a:r>
          </a:p>
          <a:p>
            <a:pPr algn="just"/>
            <a:endParaRPr lang="en-GB" sz="1200" dirty="0"/>
          </a:p>
          <a:p>
            <a:pPr algn="just"/>
            <a:r>
              <a:rPr lang="en-GB" sz="1200" dirty="0" smtClean="0"/>
              <a:t>18. Europe, OR north America or South America</a:t>
            </a:r>
          </a:p>
          <a:p>
            <a:pPr algn="just"/>
            <a:endParaRPr lang="en-GB" sz="1200" dirty="0"/>
          </a:p>
          <a:p>
            <a:pPr algn="just"/>
            <a:r>
              <a:rPr lang="en-GB" sz="1200" dirty="0" smtClean="0"/>
              <a:t>19. Africa</a:t>
            </a:r>
          </a:p>
          <a:p>
            <a:pPr algn="just"/>
            <a:endParaRPr lang="en-GB" sz="1200" dirty="0"/>
          </a:p>
          <a:p>
            <a:pPr algn="just"/>
            <a:r>
              <a:rPr lang="en-GB" sz="1200" dirty="0" smtClean="0"/>
              <a:t>20. Qatar and Singapore</a:t>
            </a:r>
          </a:p>
          <a:p>
            <a:pPr algn="just"/>
            <a:endParaRPr lang="en-GB" sz="1200" dirty="0"/>
          </a:p>
          <a:p>
            <a:pPr algn="just"/>
            <a:r>
              <a:rPr lang="en-GB" sz="1200" dirty="0" smtClean="0"/>
              <a:t>21. Kenya</a:t>
            </a:r>
          </a:p>
        </p:txBody>
      </p:sp>
      <p:sp>
        <p:nvSpPr>
          <p:cNvPr id="9" name="TextBox 8"/>
          <p:cNvSpPr txBox="1"/>
          <p:nvPr/>
        </p:nvSpPr>
        <p:spPr>
          <a:xfrm>
            <a:off x="515227" y="7932516"/>
            <a:ext cx="6050673" cy="646331"/>
          </a:xfrm>
          <a:prstGeom prst="rect">
            <a:avLst/>
          </a:prstGeom>
          <a:noFill/>
        </p:spPr>
        <p:txBody>
          <a:bodyPr wrap="square" rtlCol="0">
            <a:spAutoFit/>
          </a:bodyPr>
          <a:lstStyle/>
          <a:p>
            <a:pPr algn="just"/>
            <a:r>
              <a:rPr lang="en-GB" sz="1200" dirty="0" smtClean="0"/>
              <a:t>Challenge: PUPIL MAY NOT KNOW THIS YET:   Suggestions might include factories, more jobs in urban areas, more opportunities, family ties, younger people wanting to move away from rural areas. As countries move away from farming industry often movement to cities follows.</a:t>
            </a:r>
            <a:endParaRPr lang="en-GB" sz="1200" dirty="0"/>
          </a:p>
        </p:txBody>
      </p:sp>
      <p:sp>
        <p:nvSpPr>
          <p:cNvPr id="10" name="TextBox 9"/>
          <p:cNvSpPr txBox="1"/>
          <p:nvPr/>
        </p:nvSpPr>
        <p:spPr>
          <a:xfrm>
            <a:off x="515227" y="8763000"/>
            <a:ext cx="6006933" cy="600164"/>
          </a:xfrm>
          <a:prstGeom prst="rect">
            <a:avLst/>
          </a:prstGeom>
          <a:noFill/>
        </p:spPr>
        <p:txBody>
          <a:bodyPr wrap="square" rtlCol="0">
            <a:spAutoFit/>
          </a:bodyPr>
          <a:lstStyle/>
          <a:p>
            <a:r>
              <a:rPr lang="en-GB" sz="1100" dirty="0" smtClean="0"/>
              <a:t>22. Megacity definition</a:t>
            </a:r>
          </a:p>
          <a:p>
            <a:r>
              <a:rPr lang="en-GB" sz="1100" dirty="0" smtClean="0"/>
              <a:t>23. A – C</a:t>
            </a:r>
          </a:p>
          <a:p>
            <a:r>
              <a:rPr lang="en-GB" sz="1100" dirty="0" smtClean="0"/>
              <a:t>24. Asia</a:t>
            </a:r>
            <a:endParaRPr lang="en-GB" sz="1100" dirty="0"/>
          </a:p>
        </p:txBody>
      </p:sp>
    </p:spTree>
    <p:extLst>
      <p:ext uri="{BB962C8B-B14F-4D97-AF65-F5344CB8AC3E}">
        <p14:creationId xmlns:p14="http://schemas.microsoft.com/office/powerpoint/2010/main" val="729537215"/>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39</TotalTime>
  <Words>263</Words>
  <Application>Microsoft Office PowerPoint</Application>
  <PresentationFormat>A4 Paper (210x297 mm)</PresentationFormat>
  <Paragraphs>41</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Answers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Answers</dc:title>
  <dc:creator>Administrator</dc:creator>
  <cp:lastModifiedBy>Administrator</cp:lastModifiedBy>
  <cp:revision>1</cp:revision>
  <dcterms:created xsi:type="dcterms:W3CDTF">2020-04-18T10:04:27Z</dcterms:created>
  <dcterms:modified xsi:type="dcterms:W3CDTF">2020-04-19T09:11:12Z</dcterms:modified>
</cp:coreProperties>
</file>

<file path=docProps/thumbnail.jpeg>
</file>